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32"/>
  </p:notesMasterIdLst>
  <p:sldIdLst>
    <p:sldId id="382" r:id="rId3"/>
    <p:sldId id="340" r:id="rId4"/>
    <p:sldId id="326" r:id="rId5"/>
    <p:sldId id="344" r:id="rId6"/>
    <p:sldId id="472" r:id="rId7"/>
    <p:sldId id="473" r:id="rId8"/>
    <p:sldId id="474" r:id="rId9"/>
    <p:sldId id="355" r:id="rId10"/>
    <p:sldId id="437" r:id="rId11"/>
    <p:sldId id="454" r:id="rId12"/>
    <p:sldId id="470" r:id="rId13"/>
    <p:sldId id="471" r:id="rId14"/>
    <p:sldId id="425" r:id="rId15"/>
    <p:sldId id="426" r:id="rId16"/>
    <p:sldId id="441" r:id="rId17"/>
    <p:sldId id="458" r:id="rId18"/>
    <p:sldId id="457" r:id="rId19"/>
    <p:sldId id="460" r:id="rId20"/>
    <p:sldId id="461" r:id="rId21"/>
    <p:sldId id="464" r:id="rId22"/>
    <p:sldId id="463" r:id="rId23"/>
    <p:sldId id="459" r:id="rId24"/>
    <p:sldId id="465" r:id="rId25"/>
    <p:sldId id="466" r:id="rId26"/>
    <p:sldId id="467" r:id="rId27"/>
    <p:sldId id="469" r:id="rId28"/>
    <p:sldId id="432" r:id="rId29"/>
    <p:sldId id="455" r:id="rId30"/>
    <p:sldId id="394" r:id="rId31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32" autoAdjust="0"/>
  </p:normalViewPr>
  <p:slideViewPr>
    <p:cSldViewPr>
      <p:cViewPr>
        <p:scale>
          <a:sx n="120" d="100"/>
          <a:sy n="120" d="100"/>
        </p:scale>
        <p:origin x="-384" y="28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2/25/15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6002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DATA </a:t>
            </a:r>
            <a:r>
              <a:rPr lang="en-US" sz="9000" dirty="0" err="1" smtClean="0"/>
              <a:t>SCIEnCE</a:t>
            </a: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5000" dirty="0" smtClean="0"/>
              <a:t>databases / </a:t>
            </a:r>
            <a:r>
              <a:rPr lang="en-US" sz="5000" dirty="0" err="1" smtClean="0"/>
              <a:t>Mapreduce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5726565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4337" y="2552700"/>
            <a:ext cx="29508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Relational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6434137" y="2552700"/>
            <a:ext cx="185440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NoSql</a:t>
            </a:r>
            <a:endParaRPr lang="en-US" dirty="0"/>
          </a:p>
        </p:txBody>
      </p:sp>
      <p:pic>
        <p:nvPicPr>
          <p:cNvPr id="18" name="Picture 17" descr="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37" y="1028700"/>
            <a:ext cx="1587790" cy="84629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1633537" y="1638300"/>
            <a:ext cx="1752600" cy="914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4833937" y="1409700"/>
            <a:ext cx="2286000" cy="1219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1252537" y="3557176"/>
            <a:ext cx="1107996" cy="1732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>
                <a:uFill>
                  <a:solidFill/>
                </a:uFill>
              </a:rPr>
              <a:t> </a:t>
            </a:r>
            <a:r>
              <a:rPr lang="en-US" sz="1700" dirty="0" smtClean="0">
                <a:uFill>
                  <a:solidFill/>
                </a:uFill>
              </a:rPr>
              <a:t>MySQL</a:t>
            </a: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 smtClean="0">
                <a:uFill>
                  <a:solidFill/>
                </a:uFill>
              </a:rPr>
              <a:t>Oracle</a:t>
            </a: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 err="1" smtClean="0">
                <a:uFill>
                  <a:solidFill/>
                </a:uFill>
              </a:rPr>
              <a:t>Postgres</a:t>
            </a:r>
            <a:endParaRPr lang="en-US" sz="1700" dirty="0" smtClean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 smtClean="0">
                <a:uFill>
                  <a:solidFill/>
                </a:uFill>
              </a:rPr>
              <a:t>SQLite</a:t>
            </a: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1700" dirty="0"/>
          </a:p>
        </p:txBody>
      </p:sp>
      <p:sp>
        <p:nvSpPr>
          <p:cNvPr id="11" name="TextBox 10"/>
          <p:cNvSpPr txBox="1"/>
          <p:nvPr/>
        </p:nvSpPr>
        <p:spPr>
          <a:xfrm>
            <a:off x="947737" y="3162300"/>
            <a:ext cx="174305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Examples</a:t>
            </a:r>
            <a:endParaRPr lang="en-US" sz="25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10337" y="3162300"/>
            <a:ext cx="174305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Examples</a:t>
            </a:r>
            <a:endParaRPr lang="en-US" sz="2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15137" y="3561394"/>
            <a:ext cx="1351652" cy="2071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>
                <a:uFill>
                  <a:solidFill/>
                </a:uFill>
              </a:rPr>
              <a:t> </a:t>
            </a:r>
            <a:r>
              <a:rPr lang="en-US" sz="1700" dirty="0" err="1" smtClean="0">
                <a:uFill>
                  <a:solidFill/>
                </a:uFill>
              </a:rPr>
              <a:t>MongoDB</a:t>
            </a:r>
            <a:endParaRPr lang="en-US" sz="1700" dirty="0" smtClean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 err="1" smtClean="0">
                <a:uFill>
                  <a:solidFill/>
                </a:uFill>
              </a:rPr>
              <a:t>CouchDB</a:t>
            </a:r>
            <a:endParaRPr lang="en-US" sz="1700" dirty="0" smtClean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 err="1" smtClean="0">
                <a:uFill>
                  <a:solidFill/>
                </a:uFill>
              </a:rPr>
              <a:t>Redis</a:t>
            </a:r>
            <a:endParaRPr lang="en-US" sz="1700" dirty="0" smtClean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 err="1" smtClean="0">
                <a:uFill>
                  <a:solidFill/>
                </a:uFill>
              </a:rPr>
              <a:t>Casssandra</a:t>
            </a:r>
            <a:endParaRPr lang="en-US" sz="1700" dirty="0" smtClean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1700" dirty="0" smtClean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933066345"/>
      </p:ext>
    </p:extLst>
  </p:cSld>
  <p:clrMapOvr>
    <a:masterClrMapping/>
  </p:clrMapOvr>
  <p:transition xmlns:p14="http://schemas.microsoft.com/office/powerpoint/2010/main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5737" y="1104900"/>
            <a:ext cx="853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dirty="0" smtClean="0"/>
              <a:t>S</a:t>
            </a:r>
            <a:endParaRPr lang="en-US" sz="3500" dirty="0" smtClean="0"/>
          </a:p>
          <a:p>
            <a:pPr algn="l"/>
            <a:r>
              <a:rPr lang="en-US" sz="6000" dirty="0" smtClean="0"/>
              <a:t>Q</a:t>
            </a:r>
            <a:endParaRPr lang="en-US" sz="3500" dirty="0" smtClean="0"/>
          </a:p>
          <a:p>
            <a:pPr algn="l"/>
            <a:r>
              <a:rPr lang="en-US" sz="6000" dirty="0" smtClean="0"/>
              <a:t>L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31794597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5737" y="1104900"/>
            <a:ext cx="853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dirty="0" smtClean="0"/>
              <a:t>S</a:t>
            </a:r>
            <a:r>
              <a:rPr lang="en-US" sz="3500" dirty="0" smtClean="0"/>
              <a:t>tructured</a:t>
            </a:r>
          </a:p>
          <a:p>
            <a:pPr algn="l"/>
            <a:r>
              <a:rPr lang="en-US" sz="6000" dirty="0" smtClean="0"/>
              <a:t>Q</a:t>
            </a:r>
            <a:r>
              <a:rPr lang="en-US" sz="3500" dirty="0" smtClean="0"/>
              <a:t>uery</a:t>
            </a:r>
          </a:p>
          <a:p>
            <a:pPr algn="l"/>
            <a:r>
              <a:rPr lang="en-US" sz="6000" dirty="0" smtClean="0"/>
              <a:t>L</a:t>
            </a:r>
            <a:r>
              <a:rPr lang="en-US" sz="3500" dirty="0" smtClean="0"/>
              <a:t>anguage</a:t>
            </a:r>
            <a:endParaRPr lang="en-US" sz="3500" dirty="0"/>
          </a:p>
        </p:txBody>
      </p:sp>
      <p:sp>
        <p:nvSpPr>
          <p:cNvPr id="3" name="TextBox 2"/>
          <p:cNvSpPr txBox="1"/>
          <p:nvPr/>
        </p:nvSpPr>
        <p:spPr>
          <a:xfrm>
            <a:off x="1430466" y="4381500"/>
            <a:ext cx="66251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Is a language for database communication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760280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601074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III</a:t>
            </a:r>
            <a:r>
              <a:rPr lang="en-US" sz="7500" dirty="0" smtClean="0"/>
              <a:t>. </a:t>
            </a:r>
            <a:r>
              <a:rPr lang="en-US" sz="7500" dirty="0" err="1" smtClean="0"/>
              <a:t>mapreduce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3662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5737" y="43053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i="1" dirty="0" smtClean="0"/>
              <a:t>“Nothing is particularly hard if you divide it into small jobs.”</a:t>
            </a:r>
          </a:p>
          <a:p>
            <a:pPr algn="l"/>
            <a:r>
              <a:rPr lang="en-US" sz="2000" dirty="0"/>
              <a:t>	</a:t>
            </a:r>
            <a:r>
              <a:rPr lang="en-US" sz="2000" dirty="0" smtClean="0"/>
              <a:t>			              - Henry Ford</a:t>
            </a:r>
            <a:endParaRPr lang="en-US" sz="2000" dirty="0" smtClean="0"/>
          </a:p>
        </p:txBody>
      </p:sp>
      <p:pic>
        <p:nvPicPr>
          <p:cNvPr id="2" name="Picture 1" descr="for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353" y="952500"/>
            <a:ext cx="250741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014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mapreduce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9537" y="1181100"/>
            <a:ext cx="79710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MapReduce</a:t>
            </a:r>
            <a:r>
              <a:rPr lang="en-US" dirty="0" smtClean="0"/>
              <a:t> is broken up into steps: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9537" y="2381490"/>
            <a:ext cx="92535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500" dirty="0" smtClean="0"/>
              <a:t>Map: 	       produces key value pairs depending on the task</a:t>
            </a:r>
          </a:p>
          <a:p>
            <a:pPr marL="457200" indent="-457200" algn="l">
              <a:buFont typeface="+mj-lt"/>
              <a:buAutoNum type="arabicPeriod"/>
            </a:pPr>
            <a:endParaRPr lang="en-US" sz="2500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smtClean="0"/>
              <a:t>Shuffle/Sort     sorts the key value pairs, could make new ones</a:t>
            </a:r>
          </a:p>
          <a:p>
            <a:pPr algn="l"/>
            <a:r>
              <a:rPr lang="en-US" sz="2500" dirty="0" smtClean="0"/>
              <a:t>     (</a:t>
            </a:r>
            <a:r>
              <a:rPr lang="en-US" sz="2500" i="1" dirty="0" smtClean="0"/>
              <a:t>optional</a:t>
            </a:r>
            <a:r>
              <a:rPr lang="en-US" sz="2500" dirty="0" smtClean="0"/>
              <a:t>)</a:t>
            </a:r>
          </a:p>
          <a:p>
            <a:pPr algn="l"/>
            <a:endParaRPr lang="en-US" sz="2500" dirty="0" smtClean="0"/>
          </a:p>
          <a:p>
            <a:pPr algn="l"/>
            <a:r>
              <a:rPr lang="en-US" sz="2500" dirty="0" smtClean="0"/>
              <a:t>3.   Reduce	       combines the key value pairs into a single output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505808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mapreduce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9537" y="1181100"/>
            <a:ext cx="79710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MapReduce</a:t>
            </a:r>
            <a:r>
              <a:rPr lang="en-US" dirty="0" smtClean="0"/>
              <a:t> is broken up into steps: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9537" y="2381490"/>
            <a:ext cx="92535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500" dirty="0" smtClean="0"/>
              <a:t>Map: 	       produces key value pairs depending on the task</a:t>
            </a:r>
          </a:p>
          <a:p>
            <a:pPr marL="457200" indent="-457200" algn="l">
              <a:buFont typeface="+mj-lt"/>
              <a:buAutoNum type="arabicPeriod"/>
            </a:pPr>
            <a:endParaRPr lang="en-US" sz="2500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smtClean="0"/>
              <a:t>Shuffle/Sort     sorts the key value pairs</a:t>
            </a:r>
          </a:p>
          <a:p>
            <a:pPr algn="l"/>
            <a:r>
              <a:rPr lang="en-US" sz="2500" dirty="0" smtClean="0"/>
              <a:t>     (</a:t>
            </a:r>
            <a:r>
              <a:rPr lang="en-US" sz="2500" i="1" dirty="0" smtClean="0"/>
              <a:t>optional</a:t>
            </a:r>
            <a:r>
              <a:rPr lang="en-US" sz="2500" dirty="0" smtClean="0"/>
              <a:t>)</a:t>
            </a:r>
          </a:p>
          <a:p>
            <a:pPr algn="l"/>
            <a:endParaRPr lang="en-US" sz="2500" dirty="0" smtClean="0"/>
          </a:p>
          <a:p>
            <a:pPr algn="l"/>
            <a:r>
              <a:rPr lang="en-US" sz="2500" dirty="0" smtClean="0"/>
              <a:t>3.   Reduce	       combines the key value pairs into a single output</a:t>
            </a:r>
            <a:endParaRPr lang="en-US" sz="2500" dirty="0"/>
          </a:p>
        </p:txBody>
      </p: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6891337" y="2933701"/>
            <a:ext cx="2149475" cy="1143000"/>
            <a:chOff x="0" y="0"/>
            <a:chExt cx="1280" cy="1280"/>
          </a:xfrm>
        </p:grpSpPr>
        <p:pic>
          <p:nvPicPr>
            <p:cNvPr id="14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6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Ideally the map function is run over a </a:t>
              </a:r>
              <a:r>
                <a:rPr lang="en-US" sz="12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cluster </a:t>
              </a: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of computers in </a:t>
              </a:r>
              <a:r>
                <a:rPr lang="en-US" sz="12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parallel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9253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Mapreduce</a:t>
            </a:r>
            <a:r>
              <a:rPr lang="en-US" dirty="0" smtClean="0"/>
              <a:t>: Example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9537" y="1028700"/>
            <a:ext cx="31893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Temperatures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5737" y="1714500"/>
            <a:ext cx="876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b="1" dirty="0" smtClean="0"/>
              <a:t>Given</a:t>
            </a:r>
            <a:r>
              <a:rPr lang="en-US" sz="2000" dirty="0" smtClean="0"/>
              <a:t>: several data tables consisting of data organized in a (City: Temperature) over several days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b="1" dirty="0" smtClean="0"/>
              <a:t>Goal</a:t>
            </a:r>
            <a:r>
              <a:rPr lang="en-US" sz="2000" dirty="0" smtClean="0"/>
              <a:t>: Find the max temperature for each city</a:t>
            </a:r>
            <a:endParaRPr lang="en-US" sz="2000" dirty="0"/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261937" y="2933700"/>
            <a:ext cx="2149475" cy="1143000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1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3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36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67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…</a:t>
              </a:r>
            </a:p>
          </p:txBody>
        </p:sp>
      </p:grpSp>
      <p:grpSp>
        <p:nvGrpSpPr>
          <p:cNvPr id="14" name="Group 26"/>
          <p:cNvGrpSpPr>
            <a:grpSpLocks/>
          </p:cNvGrpSpPr>
          <p:nvPr/>
        </p:nvGrpSpPr>
        <p:grpSpPr bwMode="auto">
          <a:xfrm>
            <a:off x="2852737" y="2933700"/>
            <a:ext cx="2149475" cy="1143000"/>
            <a:chOff x="0" y="0"/>
            <a:chExt cx="1280" cy="1280"/>
          </a:xfrm>
        </p:grpSpPr>
        <p:pic>
          <p:nvPicPr>
            <p:cNvPr id="15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2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7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77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Haven: </a:t>
              </a: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2</a:t>
              </a:r>
              <a:r>
                <a:rPr lang="en-US" sz="1200" dirty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9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2571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Mapreduce</a:t>
            </a:r>
            <a:r>
              <a:rPr lang="en-US" dirty="0" smtClean="0"/>
              <a:t>: Example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185737" y="1104900"/>
            <a:ext cx="2286000" cy="1752600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1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3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36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67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21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Haven: 32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  <p:grpSp>
        <p:nvGrpSpPr>
          <p:cNvPr id="14" name="Group 26"/>
          <p:cNvGrpSpPr>
            <a:grpSpLocks/>
          </p:cNvGrpSpPr>
          <p:nvPr/>
        </p:nvGrpSpPr>
        <p:grpSpPr bwMode="auto">
          <a:xfrm>
            <a:off x="185737" y="3009900"/>
            <a:ext cx="2286000" cy="1905000"/>
            <a:chOff x="0" y="0"/>
            <a:chExt cx="1280" cy="1280"/>
          </a:xfrm>
        </p:grpSpPr>
        <p:pic>
          <p:nvPicPr>
            <p:cNvPr id="15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2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7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77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Haven: </a:t>
              </a: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2</a:t>
              </a:r>
              <a:r>
                <a:rPr lang="en-US" sz="1200" dirty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9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29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78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73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Mapreduce</a:t>
            </a:r>
            <a:r>
              <a:rPr lang="en-US" dirty="0" smtClean="0"/>
              <a:t>: Example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185737" y="1104900"/>
            <a:ext cx="2286000" cy="1752600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1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3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36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67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21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Haven: 32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  <p:grpSp>
        <p:nvGrpSpPr>
          <p:cNvPr id="14" name="Group 26"/>
          <p:cNvGrpSpPr>
            <a:grpSpLocks/>
          </p:cNvGrpSpPr>
          <p:nvPr/>
        </p:nvGrpSpPr>
        <p:grpSpPr bwMode="auto">
          <a:xfrm>
            <a:off x="185737" y="3009900"/>
            <a:ext cx="2286000" cy="1905000"/>
            <a:chOff x="0" y="0"/>
            <a:chExt cx="1280" cy="1280"/>
          </a:xfrm>
        </p:grpSpPr>
        <p:pic>
          <p:nvPicPr>
            <p:cNvPr id="15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2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7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77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Haven: </a:t>
              </a: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2</a:t>
              </a:r>
              <a:r>
                <a:rPr lang="en-US" sz="1200" dirty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9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29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78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44</a:t>
              </a:r>
            </a:p>
          </p:txBody>
        </p:sp>
      </p:grpSp>
      <p:cxnSp>
        <p:nvCxnSpPr>
          <p:cNvPr id="3" name="Straight Arrow Connector 2"/>
          <p:cNvCxnSpPr/>
          <p:nvPr/>
        </p:nvCxnSpPr>
        <p:spPr bwMode="auto">
          <a:xfrm>
            <a:off x="2700337" y="1943100"/>
            <a:ext cx="838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2700337" y="3924300"/>
            <a:ext cx="838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2776537" y="1562100"/>
            <a:ext cx="617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map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2776537" y="3467100"/>
            <a:ext cx="617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map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3843337" y="1028700"/>
            <a:ext cx="121885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smtClean="0"/>
              <a:t>(NYC: 32,</a:t>
            </a:r>
          </a:p>
          <a:p>
            <a:pPr algn="l"/>
            <a:r>
              <a:rPr lang="en-US" sz="2000" dirty="0" smtClean="0"/>
              <a:t>CHI: 22,</a:t>
            </a:r>
          </a:p>
          <a:p>
            <a:pPr algn="l"/>
            <a:r>
              <a:rPr lang="en-US" sz="2000" dirty="0"/>
              <a:t>NYC: 36, </a:t>
            </a:r>
            <a:endParaRPr lang="en-US" sz="2000" dirty="0" smtClean="0"/>
          </a:p>
          <a:p>
            <a:pPr algn="l"/>
            <a:r>
              <a:rPr lang="en-US" sz="2000" dirty="0" smtClean="0"/>
              <a:t>MIA: 67,</a:t>
            </a:r>
          </a:p>
          <a:p>
            <a:pPr algn="l"/>
            <a:r>
              <a:rPr lang="en-US" sz="2000" dirty="0" smtClean="0"/>
              <a:t>CHI: 21</a:t>
            </a:r>
          </a:p>
          <a:p>
            <a:pPr algn="l"/>
            <a:r>
              <a:rPr lang="en-US" sz="2000" dirty="0" smtClean="0"/>
              <a:t>NH: 32)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43337" y="3162300"/>
            <a:ext cx="11359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smtClean="0"/>
              <a:t>(MIA: 77,</a:t>
            </a:r>
          </a:p>
          <a:p>
            <a:pPr algn="l"/>
            <a:r>
              <a:rPr lang="en-US" sz="2000" dirty="0" smtClean="0"/>
              <a:t>NYC: 32,</a:t>
            </a:r>
          </a:p>
          <a:p>
            <a:pPr algn="l"/>
            <a:r>
              <a:rPr lang="en-US" sz="2000" dirty="0" smtClean="0"/>
              <a:t>NH: 29 </a:t>
            </a:r>
          </a:p>
          <a:p>
            <a:pPr algn="l"/>
            <a:r>
              <a:rPr lang="en-US" sz="2000" dirty="0" smtClean="0"/>
              <a:t>CHI: 29,</a:t>
            </a:r>
          </a:p>
          <a:p>
            <a:pPr algn="l"/>
            <a:r>
              <a:rPr lang="en-US" sz="2000" dirty="0" smtClean="0"/>
              <a:t>MIA: 78,</a:t>
            </a:r>
          </a:p>
          <a:p>
            <a:pPr algn="l"/>
            <a:r>
              <a:rPr lang="en-US" sz="2000" dirty="0" smtClean="0"/>
              <a:t>CHI: 44)</a:t>
            </a:r>
          </a:p>
        </p:txBody>
      </p:sp>
    </p:spTree>
    <p:extLst>
      <p:ext uri="{BB962C8B-B14F-4D97-AF65-F5344CB8AC3E}">
        <p14:creationId xmlns:p14="http://schemas.microsoft.com/office/powerpoint/2010/main" val="16249369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Databases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SQL /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Nosql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mapreduce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Implementations of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mapreduce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example of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mapreduce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5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Mapreduce</a:t>
            </a:r>
            <a:r>
              <a:rPr lang="en-US" dirty="0" smtClean="0"/>
              <a:t>: Example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185737" y="1104900"/>
            <a:ext cx="2286000" cy="1752600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1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3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36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67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21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Haven: 32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  <p:grpSp>
        <p:nvGrpSpPr>
          <p:cNvPr id="14" name="Group 26"/>
          <p:cNvGrpSpPr>
            <a:grpSpLocks/>
          </p:cNvGrpSpPr>
          <p:nvPr/>
        </p:nvGrpSpPr>
        <p:grpSpPr bwMode="auto">
          <a:xfrm>
            <a:off x="185737" y="3009900"/>
            <a:ext cx="2286000" cy="1905000"/>
            <a:chOff x="0" y="0"/>
            <a:chExt cx="1280" cy="1280"/>
          </a:xfrm>
        </p:grpSpPr>
        <p:pic>
          <p:nvPicPr>
            <p:cNvPr id="15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2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7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77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Haven: </a:t>
              </a: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2</a:t>
              </a:r>
              <a:r>
                <a:rPr lang="en-US" sz="1200" dirty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9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29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78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44</a:t>
              </a:r>
            </a:p>
          </p:txBody>
        </p:sp>
      </p:grpSp>
      <p:cxnSp>
        <p:nvCxnSpPr>
          <p:cNvPr id="3" name="Straight Arrow Connector 2"/>
          <p:cNvCxnSpPr/>
          <p:nvPr/>
        </p:nvCxnSpPr>
        <p:spPr bwMode="auto">
          <a:xfrm>
            <a:off x="2700337" y="1943100"/>
            <a:ext cx="838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2700337" y="3924300"/>
            <a:ext cx="838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2776537" y="1562100"/>
            <a:ext cx="617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map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2776537" y="3467100"/>
            <a:ext cx="617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map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5053925" y="3009900"/>
            <a:ext cx="846812" cy="104272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5053925" y="1995220"/>
            <a:ext cx="846812" cy="93848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5138737" y="2705100"/>
            <a:ext cx="620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sort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5900737" y="2247900"/>
            <a:ext cx="2667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(NYC: </a:t>
            </a:r>
            <a:r>
              <a:rPr lang="en-US" sz="2000" dirty="0" smtClean="0"/>
              <a:t>[32,32,36], </a:t>
            </a:r>
            <a:endParaRPr lang="en-US" sz="2000" dirty="0"/>
          </a:p>
          <a:p>
            <a:pPr algn="l"/>
            <a:r>
              <a:rPr lang="en-US" sz="2000" dirty="0"/>
              <a:t>CHI: </a:t>
            </a:r>
            <a:r>
              <a:rPr lang="en-US" sz="2000" dirty="0" smtClean="0"/>
              <a:t>[21,22,29,44],</a:t>
            </a:r>
            <a:endParaRPr lang="en-US" sz="2000" dirty="0"/>
          </a:p>
          <a:p>
            <a:pPr algn="l"/>
            <a:r>
              <a:rPr lang="en-US" sz="2000" dirty="0"/>
              <a:t>MIA: </a:t>
            </a:r>
            <a:r>
              <a:rPr lang="en-US" sz="2000" dirty="0" smtClean="0"/>
              <a:t>[67,77,78],</a:t>
            </a:r>
            <a:endParaRPr lang="en-US" sz="2000" dirty="0"/>
          </a:p>
          <a:p>
            <a:pPr algn="l"/>
            <a:r>
              <a:rPr lang="en-US" sz="2000" dirty="0"/>
              <a:t>NH: </a:t>
            </a:r>
            <a:r>
              <a:rPr lang="en-US" sz="2000" dirty="0" smtClean="0"/>
              <a:t>[29,32])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3843337" y="1028700"/>
            <a:ext cx="121885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smtClean="0"/>
              <a:t>(NYC: 32,</a:t>
            </a:r>
          </a:p>
          <a:p>
            <a:pPr algn="l"/>
            <a:r>
              <a:rPr lang="en-US" sz="2000" dirty="0" smtClean="0"/>
              <a:t>CHI: 22,</a:t>
            </a:r>
          </a:p>
          <a:p>
            <a:pPr algn="l"/>
            <a:r>
              <a:rPr lang="en-US" sz="2000" dirty="0"/>
              <a:t>NYC: 36, </a:t>
            </a:r>
            <a:endParaRPr lang="en-US" sz="2000" dirty="0" smtClean="0"/>
          </a:p>
          <a:p>
            <a:pPr algn="l"/>
            <a:r>
              <a:rPr lang="en-US" sz="2000" dirty="0" smtClean="0"/>
              <a:t>MIA: 67,</a:t>
            </a:r>
          </a:p>
          <a:p>
            <a:pPr algn="l"/>
            <a:r>
              <a:rPr lang="en-US" sz="2000" dirty="0" smtClean="0"/>
              <a:t>CHI: 21</a:t>
            </a:r>
          </a:p>
          <a:p>
            <a:pPr algn="l"/>
            <a:r>
              <a:rPr lang="en-US" sz="2000" dirty="0" smtClean="0"/>
              <a:t>NH: 32)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43337" y="3162300"/>
            <a:ext cx="11359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smtClean="0"/>
              <a:t>(MIA: 77,</a:t>
            </a:r>
          </a:p>
          <a:p>
            <a:pPr algn="l"/>
            <a:r>
              <a:rPr lang="en-US" sz="2000" dirty="0" smtClean="0"/>
              <a:t>NYC: 32,</a:t>
            </a:r>
          </a:p>
          <a:p>
            <a:pPr algn="l"/>
            <a:r>
              <a:rPr lang="en-US" sz="2000" dirty="0" smtClean="0"/>
              <a:t>NH: 29 </a:t>
            </a:r>
          </a:p>
          <a:p>
            <a:pPr algn="l"/>
            <a:r>
              <a:rPr lang="en-US" sz="2000" dirty="0" smtClean="0"/>
              <a:t>CHI: 29,</a:t>
            </a:r>
          </a:p>
          <a:p>
            <a:pPr algn="l"/>
            <a:r>
              <a:rPr lang="en-US" sz="2000" dirty="0" smtClean="0"/>
              <a:t>MIA: 78,</a:t>
            </a:r>
          </a:p>
          <a:p>
            <a:pPr algn="l"/>
            <a:r>
              <a:rPr lang="en-US" sz="2000" dirty="0" smtClean="0"/>
              <a:t>CHI: 44)</a:t>
            </a:r>
          </a:p>
        </p:txBody>
      </p:sp>
    </p:spTree>
    <p:extLst>
      <p:ext uri="{BB962C8B-B14F-4D97-AF65-F5344CB8AC3E}">
        <p14:creationId xmlns:p14="http://schemas.microsoft.com/office/powerpoint/2010/main" val="16371603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Mapreduce</a:t>
            </a:r>
            <a:r>
              <a:rPr lang="en-US" dirty="0" smtClean="0"/>
              <a:t>: Example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185737" y="1104900"/>
            <a:ext cx="2286000" cy="1752600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1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3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36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67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21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Haven: 32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  <p:grpSp>
        <p:nvGrpSpPr>
          <p:cNvPr id="14" name="Group 26"/>
          <p:cNvGrpSpPr>
            <a:grpSpLocks/>
          </p:cNvGrpSpPr>
          <p:nvPr/>
        </p:nvGrpSpPr>
        <p:grpSpPr bwMode="auto">
          <a:xfrm>
            <a:off x="185737" y="3009900"/>
            <a:ext cx="2286000" cy="1905000"/>
            <a:chOff x="0" y="0"/>
            <a:chExt cx="1280" cy="1280"/>
          </a:xfrm>
        </p:grpSpPr>
        <p:pic>
          <p:nvPicPr>
            <p:cNvPr id="15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2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7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77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Haven: </a:t>
              </a: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2</a:t>
              </a:r>
              <a:r>
                <a:rPr lang="en-US" sz="1200" dirty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9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29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78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44</a:t>
              </a:r>
            </a:p>
          </p:txBody>
        </p:sp>
      </p:grpSp>
      <p:cxnSp>
        <p:nvCxnSpPr>
          <p:cNvPr id="3" name="Straight Arrow Connector 2"/>
          <p:cNvCxnSpPr/>
          <p:nvPr/>
        </p:nvCxnSpPr>
        <p:spPr bwMode="auto">
          <a:xfrm>
            <a:off x="2700337" y="1943100"/>
            <a:ext cx="838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2700337" y="3924300"/>
            <a:ext cx="838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2776537" y="1562100"/>
            <a:ext cx="617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map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2776537" y="3467100"/>
            <a:ext cx="617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map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5053925" y="3009900"/>
            <a:ext cx="846812" cy="104272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5053925" y="1995220"/>
            <a:ext cx="846812" cy="93848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5138737" y="2705100"/>
            <a:ext cx="620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sort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8464948" y="2781300"/>
            <a:ext cx="898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reduce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7881937" y="3543300"/>
            <a:ext cx="467995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500" dirty="0"/>
              <a:t>(NYC: 36, </a:t>
            </a:r>
          </a:p>
          <a:p>
            <a:pPr algn="l"/>
            <a:r>
              <a:rPr lang="en-US" sz="2500" dirty="0"/>
              <a:t>CHI: </a:t>
            </a:r>
            <a:r>
              <a:rPr lang="en-US" sz="2500" dirty="0" smtClean="0"/>
              <a:t>44,</a:t>
            </a:r>
            <a:endParaRPr lang="en-US" sz="2500" dirty="0"/>
          </a:p>
          <a:p>
            <a:pPr algn="l"/>
            <a:r>
              <a:rPr lang="en-US" sz="2500" dirty="0"/>
              <a:t>MIA: </a:t>
            </a:r>
            <a:r>
              <a:rPr lang="en-US" sz="2500" dirty="0" smtClean="0"/>
              <a:t>78,</a:t>
            </a:r>
            <a:endParaRPr lang="en-US" sz="2500" dirty="0"/>
          </a:p>
          <a:p>
            <a:pPr algn="l"/>
            <a:r>
              <a:rPr lang="en-US" sz="2500" dirty="0"/>
              <a:t>NH: 32)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00737" y="2247900"/>
            <a:ext cx="2667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(NYC: </a:t>
            </a:r>
            <a:r>
              <a:rPr lang="en-US" sz="2000" dirty="0" smtClean="0"/>
              <a:t>[32,32,36], </a:t>
            </a:r>
            <a:endParaRPr lang="en-US" sz="2000" dirty="0"/>
          </a:p>
          <a:p>
            <a:pPr algn="l"/>
            <a:r>
              <a:rPr lang="en-US" sz="2000" dirty="0"/>
              <a:t>CHI: </a:t>
            </a:r>
            <a:r>
              <a:rPr lang="en-US" sz="2000" dirty="0" smtClean="0"/>
              <a:t>[21,22,29,44],</a:t>
            </a:r>
            <a:endParaRPr lang="en-US" sz="2000" dirty="0"/>
          </a:p>
          <a:p>
            <a:pPr algn="l"/>
            <a:r>
              <a:rPr lang="en-US" sz="2000" dirty="0"/>
              <a:t>MIA: </a:t>
            </a:r>
            <a:r>
              <a:rPr lang="en-US" sz="2000" dirty="0" smtClean="0"/>
              <a:t>[67,77,78],</a:t>
            </a:r>
            <a:endParaRPr lang="en-US" sz="2000" dirty="0"/>
          </a:p>
          <a:p>
            <a:pPr algn="l"/>
            <a:r>
              <a:rPr lang="en-US" sz="2000" dirty="0"/>
              <a:t>NH: </a:t>
            </a:r>
            <a:r>
              <a:rPr lang="en-US" sz="2000" dirty="0" smtClean="0"/>
              <a:t>[29,32])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3843337" y="1028700"/>
            <a:ext cx="121885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smtClean="0"/>
              <a:t>(NYC: 32,</a:t>
            </a:r>
          </a:p>
          <a:p>
            <a:pPr algn="l"/>
            <a:r>
              <a:rPr lang="en-US" sz="2000" dirty="0" smtClean="0"/>
              <a:t>CHI: 22,</a:t>
            </a:r>
          </a:p>
          <a:p>
            <a:pPr algn="l"/>
            <a:r>
              <a:rPr lang="en-US" sz="2000" dirty="0"/>
              <a:t>NYC: 36, </a:t>
            </a:r>
            <a:endParaRPr lang="en-US" sz="2000" dirty="0" smtClean="0"/>
          </a:p>
          <a:p>
            <a:pPr algn="l"/>
            <a:r>
              <a:rPr lang="en-US" sz="2000" dirty="0" smtClean="0"/>
              <a:t>MIA: 67,</a:t>
            </a:r>
          </a:p>
          <a:p>
            <a:pPr algn="l"/>
            <a:r>
              <a:rPr lang="en-US" sz="2000" dirty="0" smtClean="0"/>
              <a:t>CHI: 21</a:t>
            </a:r>
          </a:p>
          <a:p>
            <a:pPr algn="l"/>
            <a:r>
              <a:rPr lang="en-US" sz="2000" dirty="0" smtClean="0"/>
              <a:t>NH: 32)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43337" y="3162300"/>
            <a:ext cx="11359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smtClean="0"/>
              <a:t>(MIA: 77,</a:t>
            </a:r>
          </a:p>
          <a:p>
            <a:pPr algn="l"/>
            <a:r>
              <a:rPr lang="en-US" sz="2000" dirty="0" smtClean="0"/>
              <a:t>NYC: 32,</a:t>
            </a:r>
          </a:p>
          <a:p>
            <a:pPr algn="l"/>
            <a:r>
              <a:rPr lang="en-US" sz="2000" dirty="0" smtClean="0"/>
              <a:t>NH: 29 </a:t>
            </a:r>
          </a:p>
          <a:p>
            <a:pPr algn="l"/>
            <a:r>
              <a:rPr lang="en-US" sz="2000" dirty="0" smtClean="0"/>
              <a:t>CHI: 29,</a:t>
            </a:r>
          </a:p>
          <a:p>
            <a:pPr algn="l"/>
            <a:r>
              <a:rPr lang="en-US" sz="2000" dirty="0" smtClean="0"/>
              <a:t>MIA: 78,</a:t>
            </a:r>
          </a:p>
          <a:p>
            <a:pPr algn="l"/>
            <a:r>
              <a:rPr lang="en-US" sz="2000" dirty="0" smtClean="0"/>
              <a:t>CHI: 44)</a:t>
            </a: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8034337" y="3162300"/>
            <a:ext cx="381000" cy="304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Smiley Face 31"/>
          <p:cNvSpPr/>
          <p:nvPr/>
        </p:nvSpPr>
        <p:spPr bwMode="auto">
          <a:xfrm>
            <a:off x="8905875" y="3162300"/>
            <a:ext cx="457200" cy="457200"/>
          </a:xfrm>
          <a:prstGeom prst="smileyFace">
            <a:avLst/>
          </a:prstGeom>
          <a:solidFill>
            <a:srgbClr val="008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9931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mapreduce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87958" y="1181100"/>
            <a:ext cx="46142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MapReduce</a:t>
            </a:r>
            <a:r>
              <a:rPr lang="en-US" dirty="0" smtClean="0"/>
              <a:t> Benefits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5737" y="2381490"/>
            <a:ext cx="876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Extremely scalable:  algorithm for a MB of Data will work for a </a:t>
            </a:r>
            <a:r>
              <a:rPr lang="en-US" sz="2000" dirty="0" err="1" smtClean="0"/>
              <a:t>PetaByte</a:t>
            </a:r>
            <a:r>
              <a:rPr lang="en-US" sz="2000" dirty="0" smtClean="0"/>
              <a:t> of Data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Many implementations with documentation exist for Java, C, Python, etc..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Relatively fast compared to straight though processing</a:t>
            </a:r>
          </a:p>
        </p:txBody>
      </p:sp>
    </p:spTree>
    <p:extLst>
      <p:ext uri="{BB962C8B-B14F-4D97-AF65-F5344CB8AC3E}">
        <p14:creationId xmlns:p14="http://schemas.microsoft.com/office/powerpoint/2010/main" val="38345003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Mapreduce</a:t>
            </a:r>
            <a:r>
              <a:rPr lang="en-US" dirty="0"/>
              <a:t> </a:t>
            </a:r>
            <a:r>
              <a:rPr lang="en-US" dirty="0" smtClean="0"/>
              <a:t>Example: word count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56633" y="1181100"/>
            <a:ext cx="70769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MECHANICAL TURK ALERT!!!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5737" y="2381490"/>
            <a:ext cx="8763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You are all about to become a </a:t>
            </a:r>
            <a:r>
              <a:rPr lang="en-US" sz="2000" dirty="0" err="1"/>
              <a:t>M</a:t>
            </a:r>
            <a:r>
              <a:rPr lang="en-US" sz="2000" dirty="0" err="1" smtClean="0"/>
              <a:t>apReduce</a:t>
            </a:r>
            <a:r>
              <a:rPr lang="en-US" sz="2000" dirty="0" smtClean="0"/>
              <a:t> cluster.    All of you will be either a:</a:t>
            </a:r>
          </a:p>
          <a:p>
            <a:pPr marL="342900" indent="-342900" algn="l">
              <a:buFont typeface="Arial"/>
              <a:buChar char="•"/>
            </a:pPr>
            <a:endParaRPr lang="en-US" sz="2000" dirty="0"/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Mapper	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Sorter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Reducer</a:t>
            </a:r>
          </a:p>
          <a:p>
            <a:pPr marL="342900" indent="-342900" algn="l">
              <a:buFont typeface="Arial"/>
              <a:buChar char="•"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75151" y="4424279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457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Example: word count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9537" y="1104900"/>
            <a:ext cx="4572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4400" dirty="0" smtClean="0"/>
              <a:t>Mappers</a:t>
            </a:r>
          </a:p>
          <a:p>
            <a:pPr marL="342900" indent="-342900" algn="l">
              <a:buFont typeface="Arial"/>
              <a:buChar char="•"/>
            </a:pPr>
            <a:endParaRPr lang="en-US" sz="4400" dirty="0"/>
          </a:p>
          <a:p>
            <a:pPr marL="342900" indent="-342900" algn="l">
              <a:buFont typeface="Arial"/>
              <a:buChar char="•"/>
            </a:pPr>
            <a:r>
              <a:rPr lang="en-US" sz="4400" dirty="0" smtClean="0"/>
              <a:t>Sorters</a:t>
            </a:r>
            <a:endParaRPr lang="en-US" sz="4400" dirty="0"/>
          </a:p>
          <a:p>
            <a:pPr marL="342900" indent="-342900" algn="l">
              <a:buFont typeface="Arial"/>
              <a:buChar char="•"/>
            </a:pPr>
            <a:endParaRPr lang="en-US" sz="4400" dirty="0"/>
          </a:p>
          <a:p>
            <a:pPr marL="342900" indent="-342900" algn="l">
              <a:buFont typeface="Arial"/>
              <a:buChar char="•"/>
            </a:pPr>
            <a:r>
              <a:rPr lang="en-US" sz="4400" dirty="0" smtClean="0"/>
              <a:t>Reducer</a:t>
            </a:r>
            <a:endParaRPr lang="en-US" sz="4400" dirty="0"/>
          </a:p>
        </p:txBody>
      </p:sp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2700337" y="1257300"/>
            <a:ext cx="2743200" cy="838200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1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big data big big data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  <p:cxnSp>
        <p:nvCxnSpPr>
          <p:cNvPr id="13" name="Straight Arrow Connector 12"/>
          <p:cNvCxnSpPr/>
          <p:nvPr/>
        </p:nvCxnSpPr>
        <p:spPr bwMode="auto">
          <a:xfrm>
            <a:off x="5824537" y="1638300"/>
            <a:ext cx="838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6357937" y="800100"/>
            <a:ext cx="21377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(big: 1),</a:t>
            </a:r>
          </a:p>
          <a:p>
            <a:r>
              <a:rPr lang="en-US" sz="2000" dirty="0" smtClean="0"/>
              <a:t>(data: 1),</a:t>
            </a:r>
          </a:p>
          <a:p>
            <a:r>
              <a:rPr lang="en-US" sz="2000" dirty="0" smtClean="0"/>
              <a:t>(big, 1),</a:t>
            </a:r>
          </a:p>
          <a:p>
            <a:r>
              <a:rPr lang="en-US" sz="2000" dirty="0" smtClean="0"/>
              <a:t>(big: 1),</a:t>
            </a:r>
          </a:p>
          <a:p>
            <a:r>
              <a:rPr lang="en-US" sz="2000" dirty="0" smtClean="0"/>
              <a:t>(data: 1)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4952886"/>
      </p:ext>
    </p:extLst>
  </p:cSld>
  <p:clrMapOvr>
    <a:masterClrMapping/>
  </p:clrMapOvr>
  <p:transition xmlns:p14="http://schemas.microsoft.com/office/powerpoint/2010/main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Example: word count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9537" y="1104900"/>
            <a:ext cx="4572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4400" dirty="0" smtClean="0"/>
              <a:t>Mappers</a:t>
            </a:r>
          </a:p>
          <a:p>
            <a:pPr marL="342900" indent="-342900" algn="l">
              <a:buFont typeface="Arial"/>
              <a:buChar char="•"/>
            </a:pPr>
            <a:endParaRPr lang="en-US" sz="4400" dirty="0"/>
          </a:p>
          <a:p>
            <a:pPr marL="342900" indent="-342900" algn="l">
              <a:buFont typeface="Arial"/>
              <a:buChar char="•"/>
            </a:pPr>
            <a:r>
              <a:rPr lang="en-US" sz="4400" dirty="0" smtClean="0"/>
              <a:t>Sorters</a:t>
            </a:r>
            <a:endParaRPr lang="en-US" sz="4400" dirty="0"/>
          </a:p>
          <a:p>
            <a:pPr marL="342900" indent="-342900" algn="l">
              <a:buFont typeface="Arial"/>
              <a:buChar char="•"/>
            </a:pPr>
            <a:endParaRPr lang="en-US" sz="4400" dirty="0"/>
          </a:p>
          <a:p>
            <a:pPr marL="342900" indent="-342900" algn="l">
              <a:buFont typeface="Arial"/>
              <a:buChar char="•"/>
            </a:pPr>
            <a:r>
              <a:rPr lang="en-US" sz="4400" dirty="0" smtClean="0"/>
              <a:t>Reducer</a:t>
            </a:r>
            <a:endParaRPr lang="en-US" sz="4400" dirty="0"/>
          </a:p>
        </p:txBody>
      </p:sp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2700337" y="1257300"/>
            <a:ext cx="2743200" cy="838200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1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big data big big data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  <p:cxnSp>
        <p:nvCxnSpPr>
          <p:cNvPr id="13" name="Straight Arrow Connector 12"/>
          <p:cNvCxnSpPr/>
          <p:nvPr/>
        </p:nvCxnSpPr>
        <p:spPr bwMode="auto">
          <a:xfrm>
            <a:off x="5824537" y="1638300"/>
            <a:ext cx="838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6357937" y="800100"/>
            <a:ext cx="21377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(big: 1),</a:t>
            </a:r>
          </a:p>
          <a:p>
            <a:r>
              <a:rPr lang="en-US" sz="2000" dirty="0" smtClean="0"/>
              <a:t>(data: 1),</a:t>
            </a:r>
          </a:p>
          <a:p>
            <a:r>
              <a:rPr lang="en-US" sz="2000" dirty="0" smtClean="0"/>
              <a:t>(big, 1),</a:t>
            </a:r>
          </a:p>
          <a:p>
            <a:r>
              <a:rPr lang="en-US" sz="2000" dirty="0" smtClean="0"/>
              <a:t>(big: 1),</a:t>
            </a:r>
          </a:p>
          <a:p>
            <a:r>
              <a:rPr lang="en-US" sz="2000" dirty="0" smtClean="0"/>
              <a:t>(data: 1)</a:t>
            </a:r>
          </a:p>
          <a:p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547937" y="2095500"/>
            <a:ext cx="21377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(big: 1),</a:t>
            </a:r>
          </a:p>
          <a:p>
            <a:r>
              <a:rPr lang="en-US" sz="2000" dirty="0" smtClean="0"/>
              <a:t>(data: 1),</a:t>
            </a:r>
          </a:p>
          <a:p>
            <a:r>
              <a:rPr lang="en-US" sz="2000" dirty="0" smtClean="0"/>
              <a:t>(big, 1),</a:t>
            </a:r>
          </a:p>
          <a:p>
            <a:r>
              <a:rPr lang="en-US" sz="2000" dirty="0" smtClean="0"/>
              <a:t>(big: 1),</a:t>
            </a:r>
          </a:p>
          <a:p>
            <a:r>
              <a:rPr lang="en-US" sz="2000" dirty="0" smtClean="0"/>
              <a:t>(data: 1),</a:t>
            </a:r>
          </a:p>
          <a:p>
            <a:r>
              <a:rPr lang="en-US" sz="2000" dirty="0" smtClean="0"/>
              <a:t>……..</a:t>
            </a:r>
          </a:p>
          <a:p>
            <a:endParaRPr lang="en-US" sz="2000" dirty="0"/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300537" y="3238500"/>
            <a:ext cx="1295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5672137" y="2552700"/>
            <a:ext cx="21377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(big: [1, 1, 1, 1, …]),</a:t>
            </a:r>
          </a:p>
          <a:p>
            <a:r>
              <a:rPr lang="en-US" sz="2000" dirty="0" smtClean="0"/>
              <a:t>(data: [1, 1, 1, … ]),</a:t>
            </a:r>
          </a:p>
          <a:p>
            <a:r>
              <a:rPr lang="en-US" sz="2000" dirty="0" smtClean="0"/>
              <a:t>(</a:t>
            </a:r>
            <a:r>
              <a:rPr lang="en-US" sz="2000" dirty="0" err="1" smtClean="0"/>
              <a:t>sql</a:t>
            </a:r>
            <a:r>
              <a:rPr lang="en-US" sz="2000" dirty="0" smtClean="0"/>
              <a:t>: [1, 1, 1, …]),</a:t>
            </a:r>
          </a:p>
          <a:p>
            <a:r>
              <a:rPr lang="en-US" sz="2000" dirty="0" smtClean="0"/>
              <a:t>……..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69946525"/>
      </p:ext>
    </p:extLst>
  </p:cSld>
  <p:clrMapOvr>
    <a:masterClrMapping/>
  </p:clrMapOvr>
  <p:transition xmlns:p14="http://schemas.microsoft.com/office/powerpoint/2010/main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Example: word count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9537" y="1104900"/>
            <a:ext cx="4572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4400" dirty="0" smtClean="0"/>
              <a:t>Mappers</a:t>
            </a:r>
          </a:p>
          <a:p>
            <a:pPr marL="342900" indent="-342900" algn="l">
              <a:buFont typeface="Arial"/>
              <a:buChar char="•"/>
            </a:pPr>
            <a:endParaRPr lang="en-US" sz="4400" dirty="0"/>
          </a:p>
          <a:p>
            <a:pPr marL="342900" indent="-342900" algn="l">
              <a:buFont typeface="Arial"/>
              <a:buChar char="•"/>
            </a:pPr>
            <a:r>
              <a:rPr lang="en-US" sz="4400" dirty="0" smtClean="0"/>
              <a:t>Sorters</a:t>
            </a:r>
            <a:endParaRPr lang="en-US" sz="4400" dirty="0"/>
          </a:p>
          <a:p>
            <a:pPr marL="342900" indent="-342900" algn="l">
              <a:buFont typeface="Arial"/>
              <a:buChar char="•"/>
            </a:pPr>
            <a:endParaRPr lang="en-US" sz="4400" dirty="0"/>
          </a:p>
          <a:p>
            <a:pPr marL="342900" indent="-342900" algn="l">
              <a:buFont typeface="Arial"/>
              <a:buChar char="•"/>
            </a:pPr>
            <a:r>
              <a:rPr lang="en-US" sz="4400" dirty="0" smtClean="0"/>
              <a:t>Reducer</a:t>
            </a:r>
            <a:endParaRPr lang="en-US" sz="4400" dirty="0"/>
          </a:p>
        </p:txBody>
      </p:sp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2700337" y="1257300"/>
            <a:ext cx="2743200" cy="838200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1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big data big big data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  <p:cxnSp>
        <p:nvCxnSpPr>
          <p:cNvPr id="13" name="Straight Arrow Connector 12"/>
          <p:cNvCxnSpPr/>
          <p:nvPr/>
        </p:nvCxnSpPr>
        <p:spPr bwMode="auto">
          <a:xfrm>
            <a:off x="5824537" y="1638300"/>
            <a:ext cx="838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6357937" y="800100"/>
            <a:ext cx="21377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(big: 1),</a:t>
            </a:r>
          </a:p>
          <a:p>
            <a:r>
              <a:rPr lang="en-US" sz="2000" dirty="0" smtClean="0"/>
              <a:t>(data: 1),</a:t>
            </a:r>
          </a:p>
          <a:p>
            <a:r>
              <a:rPr lang="en-US" sz="2000" dirty="0" smtClean="0"/>
              <a:t>(big, 1),</a:t>
            </a:r>
          </a:p>
          <a:p>
            <a:r>
              <a:rPr lang="en-US" sz="2000" dirty="0" smtClean="0"/>
              <a:t>(big: 1),</a:t>
            </a:r>
          </a:p>
          <a:p>
            <a:r>
              <a:rPr lang="en-US" sz="2000" dirty="0" smtClean="0"/>
              <a:t>(data: 1)</a:t>
            </a:r>
          </a:p>
          <a:p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547937" y="2095500"/>
            <a:ext cx="21377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(big: 1),</a:t>
            </a:r>
          </a:p>
          <a:p>
            <a:r>
              <a:rPr lang="en-US" sz="2000" dirty="0" smtClean="0"/>
              <a:t>(data: 1),</a:t>
            </a:r>
          </a:p>
          <a:p>
            <a:r>
              <a:rPr lang="en-US" sz="2000" dirty="0" smtClean="0"/>
              <a:t>(big, 1),</a:t>
            </a:r>
          </a:p>
          <a:p>
            <a:r>
              <a:rPr lang="en-US" sz="2000" dirty="0" smtClean="0"/>
              <a:t>(big: 1),</a:t>
            </a:r>
          </a:p>
          <a:p>
            <a:r>
              <a:rPr lang="en-US" sz="2000" dirty="0" smtClean="0"/>
              <a:t>(data: 1),</a:t>
            </a:r>
          </a:p>
          <a:p>
            <a:r>
              <a:rPr lang="en-US" sz="2000" dirty="0" smtClean="0"/>
              <a:t>……..</a:t>
            </a:r>
          </a:p>
          <a:p>
            <a:endParaRPr lang="en-US" sz="2000" dirty="0"/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300537" y="3238500"/>
            <a:ext cx="1295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5672137" y="2552700"/>
            <a:ext cx="21377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(big: [1, 1, 1, 1, …]),</a:t>
            </a:r>
          </a:p>
          <a:p>
            <a:r>
              <a:rPr lang="en-US" sz="2000" dirty="0" smtClean="0"/>
              <a:t>(data: [1, 1, 1, … ]),</a:t>
            </a:r>
          </a:p>
          <a:p>
            <a:r>
              <a:rPr lang="en-US" sz="2000" dirty="0" smtClean="0"/>
              <a:t>(</a:t>
            </a:r>
            <a:r>
              <a:rPr lang="en-US" sz="2000" dirty="0" err="1" smtClean="0"/>
              <a:t>sql</a:t>
            </a:r>
            <a:r>
              <a:rPr lang="en-US" sz="2000" dirty="0" smtClean="0"/>
              <a:t>: [1, 1, 1, …]),</a:t>
            </a:r>
          </a:p>
          <a:p>
            <a:r>
              <a:rPr lang="en-US" sz="2000" dirty="0" smtClean="0"/>
              <a:t>……..</a:t>
            </a:r>
          </a:p>
          <a:p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2471737" y="3924300"/>
            <a:ext cx="21377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(big: [1, 1, 1, 1, …]),</a:t>
            </a:r>
          </a:p>
          <a:p>
            <a:r>
              <a:rPr lang="en-US" sz="2000" dirty="0" smtClean="0"/>
              <a:t>(data: [1, 1, 1, … ]),</a:t>
            </a:r>
          </a:p>
          <a:p>
            <a:r>
              <a:rPr lang="en-US" sz="2000" dirty="0" smtClean="0"/>
              <a:t>(</a:t>
            </a:r>
            <a:r>
              <a:rPr lang="en-US" sz="2000" dirty="0" err="1" smtClean="0"/>
              <a:t>sql</a:t>
            </a:r>
            <a:r>
              <a:rPr lang="en-US" sz="2000" dirty="0" smtClean="0"/>
              <a:t>: [1, 1, 1, …]),</a:t>
            </a:r>
          </a:p>
          <a:p>
            <a:r>
              <a:rPr lang="en-US" sz="2000" dirty="0" smtClean="0"/>
              <a:t>……..</a:t>
            </a:r>
          </a:p>
          <a:p>
            <a:endParaRPr lang="en-US" sz="2000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4681537" y="4610100"/>
            <a:ext cx="1295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6129337" y="3924300"/>
            <a:ext cx="21377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(big: 16),</a:t>
            </a:r>
          </a:p>
          <a:p>
            <a:r>
              <a:rPr lang="en-US" sz="2000" dirty="0" smtClean="0"/>
              <a:t>(data: 22),</a:t>
            </a:r>
          </a:p>
          <a:p>
            <a:r>
              <a:rPr lang="en-US" sz="2000" dirty="0" smtClean="0"/>
              <a:t>(</a:t>
            </a:r>
            <a:r>
              <a:rPr lang="en-US" sz="2000" dirty="0" err="1" smtClean="0"/>
              <a:t>sql</a:t>
            </a:r>
            <a:r>
              <a:rPr lang="en-US" sz="2000" dirty="0" smtClean="0"/>
              <a:t>: 2),</a:t>
            </a:r>
          </a:p>
          <a:p>
            <a:r>
              <a:rPr lang="en-US" sz="2000" dirty="0" smtClean="0"/>
              <a:t>……..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9984821"/>
      </p:ext>
    </p:extLst>
  </p:cSld>
  <p:clrMapOvr>
    <a:masterClrMapping/>
  </p:clrMapOvr>
  <p:transition xmlns:p14="http://schemas.microsoft.com/office/powerpoint/2010/main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3467100"/>
            <a:ext cx="8426450" cy="12192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</a:t>
            </a:r>
            <a:r>
              <a:rPr lang="en-US" sz="7500" dirty="0" smtClean="0"/>
              <a:t>. </a:t>
            </a:r>
            <a:r>
              <a:rPr lang="en-US" sz="8000" dirty="0">
                <a:latin typeface="PFDinTextCompPro-Bold" charset="0"/>
                <a:ea typeface="ヒラギノ角ゴ ProN W6" charset="0"/>
                <a:cs typeface="ヒラギノ角ゴ ProN W6" charset="0"/>
              </a:rPr>
              <a:t>Implementations of </a:t>
            </a:r>
            <a:r>
              <a:rPr lang="en-US" sz="8000" dirty="0" err="1">
                <a:latin typeface="PFDinTextCompPro-Bold" charset="0"/>
                <a:ea typeface="ヒラギノ角ゴ ProN W6" charset="0"/>
                <a:cs typeface="ヒラギノ角ゴ ProN W6" charset="0"/>
              </a:rPr>
              <a:t>mapreduce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45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z="2400" dirty="0">
                <a:latin typeface="PFDinTextCompPro-Bold" charset="0"/>
                <a:ea typeface="ヒラギノ角ゴ ProN W6" charset="0"/>
                <a:cs typeface="ヒラギノ角ゴ ProN W6" charset="0"/>
              </a:rPr>
              <a:t>Implementations of </a:t>
            </a:r>
            <a:r>
              <a:rPr lang="en-US" sz="2400" dirty="0" err="1">
                <a:latin typeface="PFDinTextCompPro-Bold" charset="0"/>
                <a:ea typeface="ヒラギノ角ゴ ProN W6" charset="0"/>
                <a:cs typeface="ヒラギノ角ゴ ProN W6" charset="0"/>
              </a:rPr>
              <a:t>mapreduce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05337" y="247650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disc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37" y="1257300"/>
            <a:ext cx="3175000" cy="762000"/>
          </a:xfrm>
          <a:prstGeom prst="rect">
            <a:avLst/>
          </a:prstGeom>
        </p:spPr>
      </p:pic>
      <p:pic>
        <p:nvPicPr>
          <p:cNvPr id="5" name="Picture 4" descr="spar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37" y="876300"/>
            <a:ext cx="2438400" cy="1294809"/>
          </a:xfrm>
          <a:prstGeom prst="rect">
            <a:avLst/>
          </a:prstGeom>
        </p:spPr>
      </p:pic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900"/>
            <a:ext cx="3204444" cy="11447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9537" y="2705100"/>
            <a:ext cx="26340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charset="2"/>
              <a:buChar char="§"/>
            </a:pPr>
            <a:r>
              <a:rPr lang="en-US" sz="2000" dirty="0" smtClean="0"/>
              <a:t>Creator:  Apache</a:t>
            </a:r>
          </a:p>
          <a:p>
            <a:pPr marL="342900" indent="-342900" algn="l">
              <a:buFont typeface="Wingdings" charset="2"/>
              <a:buChar char="§"/>
            </a:pPr>
            <a:r>
              <a:rPr lang="en-US" sz="2000" dirty="0" smtClean="0"/>
              <a:t>Implemented in: Java</a:t>
            </a:r>
          </a:p>
          <a:p>
            <a:pPr marL="342900" indent="-342900" algn="l">
              <a:buFont typeface="Wingdings" charset="2"/>
              <a:buChar char="§"/>
            </a:pPr>
            <a:r>
              <a:rPr lang="en-US" sz="2000" dirty="0" smtClean="0"/>
              <a:t>Has API for python</a:t>
            </a:r>
          </a:p>
          <a:p>
            <a:pPr marL="342900" indent="-342900" algn="l">
              <a:buFont typeface="Wingdings" charset="2"/>
              <a:buChar char="§"/>
            </a:pPr>
            <a:r>
              <a:rPr lang="en-US" sz="2000" dirty="0" smtClean="0"/>
              <a:t>Open source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3737" y="2705100"/>
            <a:ext cx="27751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charset="2"/>
              <a:buChar char="§"/>
            </a:pPr>
            <a:r>
              <a:rPr lang="en-US" sz="2000" dirty="0" smtClean="0"/>
              <a:t>Creator:  UC Berkley</a:t>
            </a:r>
          </a:p>
          <a:p>
            <a:pPr marL="342900" indent="-342900" algn="l">
              <a:buFont typeface="Wingdings" charset="2"/>
              <a:buChar char="§"/>
            </a:pPr>
            <a:r>
              <a:rPr lang="en-US" sz="2000" dirty="0" smtClean="0"/>
              <a:t>Owned by:  Apache</a:t>
            </a:r>
          </a:p>
          <a:p>
            <a:pPr marL="342900" indent="-342900" algn="l">
              <a:buFont typeface="Wingdings" charset="2"/>
              <a:buChar char="§"/>
            </a:pPr>
            <a:r>
              <a:rPr lang="en-US" sz="2000" dirty="0" smtClean="0"/>
              <a:t>Implemented in: Java</a:t>
            </a:r>
          </a:p>
          <a:p>
            <a:pPr marL="342900" indent="-342900" algn="l">
              <a:buFont typeface="Wingdings" charset="2"/>
              <a:buChar char="§"/>
            </a:pPr>
            <a:r>
              <a:rPr lang="en-US" sz="2000" dirty="0" smtClean="0"/>
              <a:t>Built in API, ML, </a:t>
            </a:r>
          </a:p>
          <a:p>
            <a:pPr lvl="1" indent="0" algn="l"/>
            <a:r>
              <a:rPr lang="en-US" sz="2000" dirty="0" smtClean="0"/>
              <a:t>Graphing capabilities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408420" y="2705100"/>
            <a:ext cx="3005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charset="2"/>
              <a:buChar char="§"/>
            </a:pPr>
            <a:r>
              <a:rPr lang="en-US" sz="2000" dirty="0" smtClean="0"/>
              <a:t>Creator:  Nokia</a:t>
            </a:r>
          </a:p>
          <a:p>
            <a:pPr marL="342900" indent="-342900" algn="l">
              <a:buFont typeface="Wingdings" charset="2"/>
              <a:buChar char="§"/>
            </a:pPr>
            <a:r>
              <a:rPr lang="en-US" sz="2000" dirty="0" smtClean="0"/>
              <a:t>Implemented in: Python</a:t>
            </a:r>
          </a:p>
          <a:p>
            <a:pPr marL="342900" indent="-342900" algn="l">
              <a:buFont typeface="Wingdings" charset="2"/>
              <a:buChar char="§"/>
            </a:pPr>
            <a:r>
              <a:rPr lang="en-US" sz="2000" dirty="0" smtClean="0"/>
              <a:t>Open source on </a:t>
            </a:r>
            <a:r>
              <a:rPr lang="en-US" sz="2000" dirty="0" err="1"/>
              <a:t>G</a:t>
            </a:r>
            <a:r>
              <a:rPr lang="en-US" sz="2000" dirty="0" err="1" smtClean="0"/>
              <a:t>ithub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7957060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314700"/>
            <a:ext cx="8426450" cy="17526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V. </a:t>
            </a:r>
            <a:r>
              <a:rPr lang="en-US" sz="8000" dirty="0">
                <a:latin typeface="PFDinTextCompPro-Bold" charset="0"/>
                <a:ea typeface="ヒラギノ角ゴ ProN W6" charset="0"/>
                <a:cs typeface="ヒラギノ角ゴ ProN W6" charset="0"/>
              </a:rPr>
              <a:t>example of </a:t>
            </a:r>
            <a:r>
              <a:rPr lang="en-US" sz="8000" dirty="0" err="1">
                <a:latin typeface="PFDinTextCompPro-Bold" charset="0"/>
                <a:ea typeface="ヒラギノ角ゴ ProN W6" charset="0"/>
                <a:cs typeface="ヒラギノ角ゴ ProN W6" charset="0"/>
              </a:rPr>
              <a:t>mapreduce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983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</a:t>
            </a:r>
            <a:r>
              <a:rPr lang="en-US" sz="7500" dirty="0" smtClean="0"/>
              <a:t>databases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databases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1" descr="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37" y="2628900"/>
            <a:ext cx="4770800" cy="25428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537" y="1104900"/>
            <a:ext cx="6237605" cy="1595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An organized collection of data</a:t>
            </a:r>
          </a:p>
          <a:p>
            <a:pPr marL="177800" lvl="2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Organized </a:t>
            </a:r>
            <a:r>
              <a:rPr lang="en-US" sz="2000" dirty="0" smtClean="0">
                <a:uFill>
                  <a:solidFill/>
                </a:uFill>
              </a:rPr>
              <a:t>using </a:t>
            </a:r>
            <a:r>
              <a:rPr lang="en-US" sz="2000" dirty="0">
                <a:uFill>
                  <a:solidFill/>
                </a:uFill>
              </a:rPr>
              <a:t>a schema (like a blueprint of a database)</a:t>
            </a: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Organized into tables with different sets of </a:t>
            </a:r>
            <a:r>
              <a:rPr lang="en-US" sz="2000" dirty="0" smtClean="0">
                <a:uFill>
                  <a:solidFill/>
                </a:uFill>
              </a:rPr>
              <a:t>data</a:t>
            </a:r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5187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databases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b="1" cap="all" spc="-72" dirty="0">
                <a:uFill>
                  <a:solidFill/>
                </a:uFill>
              </a:rPr>
              <a:t>Why </a:t>
            </a:r>
            <a:r>
              <a:rPr lang="en-US" b="1" cap="all" spc="-72" dirty="0" smtClean="0">
                <a:uFill>
                  <a:solidFill/>
                </a:uFill>
              </a:rPr>
              <a:t>even USE a database?</a:t>
            </a: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dirty="0" smtClean="0">
                <a:uFill>
                  <a:solidFill/>
                </a:uFill>
              </a:rPr>
              <a:t>Easy to store and more importantly, retrieve data</a:t>
            </a:r>
            <a:endParaRPr lang="en-US" dirty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dirty="0" smtClean="0">
                <a:uFill>
                  <a:solidFill/>
                </a:uFill>
              </a:rPr>
              <a:t>Generally has a </a:t>
            </a:r>
            <a:r>
              <a:rPr lang="en-US" dirty="0">
                <a:uFill>
                  <a:solidFill/>
                </a:uFill>
              </a:rPr>
              <a:t>structured </a:t>
            </a:r>
            <a:r>
              <a:rPr lang="en-US" dirty="0" smtClean="0">
                <a:uFill>
                  <a:solidFill/>
                </a:uFill>
              </a:rPr>
              <a:t>language for interacting with the data</a:t>
            </a:r>
            <a:endParaRPr lang="en-US" dirty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dirty="0" smtClean="0">
                <a:uFill>
                  <a:solidFill/>
                </a:uFill>
              </a:rPr>
              <a:t>Reliable </a:t>
            </a:r>
            <a:r>
              <a:rPr lang="en-US" dirty="0">
                <a:uFill>
                  <a:solidFill/>
                </a:uFill>
              </a:rPr>
              <a:t>and </a:t>
            </a:r>
            <a:r>
              <a:rPr lang="en-US" b="1" dirty="0" smtClean="0">
                <a:uFill>
                  <a:solidFill/>
                </a:uFill>
              </a:rPr>
              <a:t>scalable</a:t>
            </a: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dirty="0">
                <a:uFill>
                  <a:solidFill/>
                </a:uFill>
              </a:rPr>
              <a:t>Access large amounts of data relatively </a:t>
            </a:r>
            <a:r>
              <a:rPr lang="en-US" dirty="0" smtClean="0">
                <a:uFill>
                  <a:solidFill/>
                </a:uFill>
              </a:rPr>
              <a:t>quickly</a:t>
            </a:r>
            <a:endParaRPr lang="en-US" b="1" dirty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dirty="0">
              <a:uFill>
                <a:solidFill/>
              </a:uFill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5016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databases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b="1" cap="all" spc="-72" dirty="0" smtClean="0">
                <a:uFill>
                  <a:solidFill/>
                </a:uFill>
              </a:rPr>
              <a:t>How can you visualize a database?</a:t>
            </a: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dirty="0">
              <a:uFill>
                <a:solidFill/>
              </a:uFill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1" descr="uml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37" y="2171700"/>
            <a:ext cx="37338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016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databases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dirty="0">
              <a:uFill>
                <a:solidFill/>
              </a:uFill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3" name="Picture 2" descr="Screenshot 2015-02-25 16.15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37" y="952500"/>
            <a:ext cx="60198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196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848100"/>
            <a:ext cx="8426450" cy="12192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</a:t>
            </a:r>
            <a:r>
              <a:rPr lang="en-US" sz="8000" dirty="0">
                <a:latin typeface="PFDinTextCompPro-Bold" charset="0"/>
                <a:ea typeface="ヒラギノ角ゴ ProN W6" charset="0"/>
                <a:cs typeface="ヒラギノ角ゴ ProN W6" charset="0"/>
              </a:rPr>
              <a:t>SQL / </a:t>
            </a:r>
            <a:r>
              <a:rPr lang="en-US" sz="8000" dirty="0" err="1">
                <a:latin typeface="PFDinTextCompPro-Bold" charset="0"/>
                <a:ea typeface="ヒラギノ角ゴ ProN W6" charset="0"/>
                <a:cs typeface="ヒラギノ角ゴ ProN W6" charset="0"/>
              </a:rPr>
              <a:t>Nosql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256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4337" y="2552700"/>
            <a:ext cx="29508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Relational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6434137" y="2552700"/>
            <a:ext cx="185440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NoSql</a:t>
            </a:r>
            <a:endParaRPr lang="en-US" dirty="0"/>
          </a:p>
        </p:txBody>
      </p:sp>
      <p:pic>
        <p:nvPicPr>
          <p:cNvPr id="18" name="Picture 17" descr="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37" y="1028700"/>
            <a:ext cx="1587790" cy="84629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1633537" y="1638300"/>
            <a:ext cx="1752600" cy="914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4833937" y="1409700"/>
            <a:ext cx="2286000" cy="1219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14314" y="3619500"/>
            <a:ext cx="3429144" cy="1392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>
                <a:uFill>
                  <a:solidFill/>
                </a:uFill>
              </a:rPr>
              <a:t> </a:t>
            </a:r>
            <a:r>
              <a:rPr lang="en-US" sz="1700" dirty="0" smtClean="0">
                <a:uFill>
                  <a:solidFill/>
                </a:uFill>
              </a:rPr>
              <a:t>Traditional </a:t>
            </a:r>
            <a:r>
              <a:rPr lang="en-US" sz="1700" dirty="0">
                <a:uFill>
                  <a:solidFill/>
                </a:uFill>
              </a:rPr>
              <a:t>rows and columns data</a:t>
            </a: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 smtClean="0">
                <a:uFill>
                  <a:solidFill/>
                </a:uFill>
              </a:rPr>
              <a:t> </a:t>
            </a:r>
            <a:r>
              <a:rPr lang="en-US" sz="1700" b="1" dirty="0" smtClean="0">
                <a:uFill>
                  <a:solidFill/>
                </a:uFill>
              </a:rPr>
              <a:t>Strict</a:t>
            </a:r>
            <a:r>
              <a:rPr lang="en-US" sz="1700" dirty="0" smtClean="0">
                <a:uFill>
                  <a:solidFill/>
                </a:uFill>
              </a:rPr>
              <a:t> structure / Primary Keys</a:t>
            </a:r>
            <a:endParaRPr lang="en-US" sz="1700" dirty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>
                <a:uFill>
                  <a:solidFill/>
                </a:uFill>
              </a:rPr>
              <a:t> </a:t>
            </a:r>
            <a:r>
              <a:rPr lang="en-US" sz="1700" dirty="0" smtClean="0">
                <a:uFill>
                  <a:solidFill/>
                </a:uFill>
              </a:rPr>
              <a:t>Entire </a:t>
            </a:r>
            <a:r>
              <a:rPr lang="en-US" sz="1700" dirty="0">
                <a:uFill>
                  <a:solidFill/>
                </a:uFill>
              </a:rPr>
              <a:t>column for each </a:t>
            </a:r>
            <a:r>
              <a:rPr lang="en-US" sz="1700" dirty="0" smtClean="0">
                <a:uFill>
                  <a:solidFill/>
                </a:uFill>
              </a:rPr>
              <a:t>feature</a:t>
            </a: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 smtClean="0">
                <a:uFill>
                  <a:solidFill/>
                </a:uFill>
              </a:rPr>
              <a:t>Industry standard</a:t>
            </a:r>
            <a:endParaRPr lang="en-US" sz="1700" dirty="0"/>
          </a:p>
        </p:txBody>
      </p:sp>
      <p:sp>
        <p:nvSpPr>
          <p:cNvPr id="22" name="TextBox 21"/>
          <p:cNvSpPr txBox="1"/>
          <p:nvPr/>
        </p:nvSpPr>
        <p:spPr>
          <a:xfrm>
            <a:off x="5595937" y="3619500"/>
            <a:ext cx="3621504" cy="1392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lvl="2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>
                <a:uFill>
                  <a:solidFill/>
                </a:uFill>
              </a:rPr>
              <a:t> No well defined data structure</a:t>
            </a:r>
          </a:p>
          <a:p>
            <a:pPr marL="177800" lvl="2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>
                <a:uFill>
                  <a:solidFill/>
                </a:uFill>
              </a:rPr>
              <a:t>  </a:t>
            </a:r>
            <a:r>
              <a:rPr lang="en-US" sz="1700" dirty="0" smtClean="0">
                <a:uFill>
                  <a:solidFill/>
                </a:uFill>
              </a:rPr>
              <a:t>Works </a:t>
            </a:r>
            <a:r>
              <a:rPr lang="en-US" sz="1700" dirty="0">
                <a:uFill>
                  <a:solidFill/>
                </a:uFill>
              </a:rPr>
              <a:t>better for unstructured data</a:t>
            </a:r>
          </a:p>
          <a:p>
            <a:pPr marL="177800" lvl="2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>
                <a:uFill>
                  <a:solidFill/>
                </a:uFill>
              </a:rPr>
              <a:t>  </a:t>
            </a:r>
            <a:r>
              <a:rPr lang="en-US" sz="1700" dirty="0" smtClean="0">
                <a:uFill>
                  <a:solidFill/>
                </a:uFill>
              </a:rPr>
              <a:t>Cheaper hardware</a:t>
            </a:r>
          </a:p>
          <a:p>
            <a:pPr marL="177800" lvl="2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 smtClean="0">
                <a:uFill>
                  <a:solidFill/>
                </a:uFill>
              </a:rPr>
              <a:t>  Popular among Startups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645770132"/>
      </p:ext>
    </p:extLst>
  </p:cSld>
  <p:clrMapOvr>
    <a:masterClrMapping/>
  </p:clrMapOvr>
  <p:transition xmlns:p14="http://schemas.microsoft.com/office/powerpoint/2010/main"/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11117</TotalTime>
  <Pages>0</Pages>
  <Words>1243</Words>
  <Characters>0</Characters>
  <Application>Microsoft Macintosh PowerPoint</Application>
  <PresentationFormat>Custom</PresentationFormat>
  <Lines>0</Lines>
  <Paragraphs>371</Paragraphs>
  <Slides>29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GA_Instructor_Template_Deck</vt:lpstr>
      <vt:lpstr>Agenda</vt:lpstr>
      <vt:lpstr>DATA SCIEnCE databases / Mapreduce</vt:lpstr>
      <vt:lpstr> I. Databases iI. SQL / Nosql III. mapreduce IV. Implementations of mapreduce V. example of mapreduce</vt:lpstr>
      <vt:lpstr>I. databases</vt:lpstr>
      <vt:lpstr>PowerPoint Presentation</vt:lpstr>
      <vt:lpstr>PowerPoint Presentation</vt:lpstr>
      <vt:lpstr>PowerPoint Presentation</vt:lpstr>
      <vt:lpstr>PowerPoint Presentation</vt:lpstr>
      <vt:lpstr>II. SQL / Nosql</vt:lpstr>
      <vt:lpstr>PowerPoint Presentation</vt:lpstr>
      <vt:lpstr>PowerPoint Presentation</vt:lpstr>
      <vt:lpstr>PowerPoint Presentation</vt:lpstr>
      <vt:lpstr>PowerPoint Presentation</vt:lpstr>
      <vt:lpstr> III. mapreduce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IV. Implementations of mapreduce</vt:lpstr>
      <vt:lpstr>PowerPoint Presentation</vt:lpstr>
      <vt:lpstr>V. example of mapreduce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Sinan Ozdemir</cp:lastModifiedBy>
  <cp:revision>1063</cp:revision>
  <dcterms:modified xsi:type="dcterms:W3CDTF">2015-02-25T21:34:03Z</dcterms:modified>
</cp:coreProperties>
</file>